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32e05ff042b401d" /><Relationship Type="http://schemas.openxmlformats.org/officeDocument/2006/relationships/extended-properties" Target="/docProps/app.xml" Id="Rb61c23d9f7e34d2d" /><Relationship Type="http://schemas.openxmlformats.org/officeDocument/2006/relationships/officeDocument" Target="/ppt/presentation.xml" Id="Rf49c30040a6c4e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98589c93764368"/>
  </p:sldMasterIdLst>
  <p:notesMasterIdLst>
    <p:notesMasterId xmlns:r="http://schemas.openxmlformats.org/officeDocument/2006/relationships" r:id="R30bb3ee367574f86"/>
  </p:notesMasterIdLst>
  <p:sldIdLst>
    <p:sldId xmlns:r="http://schemas.openxmlformats.org/officeDocument/2006/relationships" id="256" r:id="R826599b9fb664762"/>
    <p:sldId xmlns:r="http://schemas.openxmlformats.org/officeDocument/2006/relationships" id="257" r:id="R7210b910b5d745aa"/>
    <p:sldId xmlns:r="http://schemas.openxmlformats.org/officeDocument/2006/relationships" id="258" r:id="R006a55745d0749e9"/>
    <p:sldId xmlns:r="http://schemas.openxmlformats.org/officeDocument/2006/relationships" id="259" r:id="R894bea41cd14483c"/>
    <p:sldId xmlns:r="http://schemas.openxmlformats.org/officeDocument/2006/relationships" id="260" r:id="R3ca92e84c1334fc6"/>
    <p:sldId xmlns:r="http://schemas.openxmlformats.org/officeDocument/2006/relationships" id="261" r:id="R89728d0c080d4838"/>
    <p:sldId xmlns:r="http://schemas.openxmlformats.org/officeDocument/2006/relationships" id="262" r:id="R39f6dc9622ea4e23"/>
    <p:sldId xmlns:r="http://schemas.openxmlformats.org/officeDocument/2006/relationships" id="263" r:id="Rd389b9ff132548f5"/>
    <p:sldId xmlns:r="http://schemas.openxmlformats.org/officeDocument/2006/relationships" id="264" r:id="Rd93a8989e17d4f88"/>
    <p:sldId xmlns:r="http://schemas.openxmlformats.org/officeDocument/2006/relationships" id="265" r:id="Rbec3704032c14eaa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7515d3ba1e44a47" /><Relationship Type="http://schemas.openxmlformats.org/officeDocument/2006/relationships/slideMaster" Target="/ppt/slideMasters/slideMaster1.xml" Id="R0398589c93764368" /><Relationship Type="http://schemas.openxmlformats.org/officeDocument/2006/relationships/notesMaster" Target="/ppt/notesMasters/notesMaster1.xml" Id="R30bb3ee367574f86" /><Relationship Type="http://schemas.openxmlformats.org/officeDocument/2006/relationships/presProps" Target="/ppt/presProps.xml" Id="Rd9d1193b0a174b54" /><Relationship Type="http://schemas.openxmlformats.org/officeDocument/2006/relationships/tableStyles" Target="/ppt/tableStyles.xml" Id="R6fb3a039cbd04abe" /><Relationship Type="http://schemas.openxmlformats.org/officeDocument/2006/relationships/slide" Target="/ppt/slides/slide1.xml" Id="R826599b9fb664762" /><Relationship Type="http://schemas.openxmlformats.org/officeDocument/2006/relationships/slide" Target="/ppt/slides/slide2.xml" Id="R7210b910b5d745aa" /><Relationship Type="http://schemas.openxmlformats.org/officeDocument/2006/relationships/slide" Target="/ppt/slides/slide3.xml" Id="R006a55745d0749e9" /><Relationship Type="http://schemas.openxmlformats.org/officeDocument/2006/relationships/slide" Target="/ppt/slides/slide4.xml" Id="R894bea41cd14483c" /><Relationship Type="http://schemas.openxmlformats.org/officeDocument/2006/relationships/slide" Target="/ppt/slides/slide5.xml" Id="R3ca92e84c1334fc6" /><Relationship Type="http://schemas.openxmlformats.org/officeDocument/2006/relationships/slide" Target="/ppt/slides/slide6.xml" Id="R89728d0c080d4838" /><Relationship Type="http://schemas.openxmlformats.org/officeDocument/2006/relationships/slide" Target="/ppt/slides/slide7.xml" Id="R39f6dc9622ea4e23" /><Relationship Type="http://schemas.openxmlformats.org/officeDocument/2006/relationships/slide" Target="/ppt/slides/slide8.xml" Id="Rd389b9ff132548f5" /><Relationship Type="http://schemas.openxmlformats.org/officeDocument/2006/relationships/slide" Target="/ppt/slides/slide9.xml" Id="Rd93a8989e17d4f88" /><Relationship Type="http://schemas.openxmlformats.org/officeDocument/2006/relationships/slide" Target="/ppt/slides/slide10.xml" Id="Rbec3704032c14ea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8af1c6e9da1481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5c8159ba9ae41b5" /><Relationship Type="http://schemas.openxmlformats.org/officeDocument/2006/relationships/notesMaster" Target="/ppt/notesMasters/notesMaster1.xml" Id="R1469efca3ecf433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60c51874a8d4634" /><Relationship Type="http://schemas.openxmlformats.org/officeDocument/2006/relationships/notesMaster" Target="/ppt/notesMasters/notesMaster1.xml" Id="R1db10b7ac7f74b8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d730f0be0034ca8" /><Relationship Type="http://schemas.openxmlformats.org/officeDocument/2006/relationships/notesMaster" Target="/ppt/notesMasters/notesMaster1.xml" Id="R4903add83970407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d361f8435de44be" /><Relationship Type="http://schemas.openxmlformats.org/officeDocument/2006/relationships/notesMaster" Target="/ppt/notesMasters/notesMaster1.xml" Id="Rfafe9dbafb2e466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e0cdf05299b417d" /><Relationship Type="http://schemas.openxmlformats.org/officeDocument/2006/relationships/notesMaster" Target="/ppt/notesMasters/notesMaster1.xml" Id="R08f8e6cf56454e5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92e767b41d7439b" /><Relationship Type="http://schemas.openxmlformats.org/officeDocument/2006/relationships/notesMaster" Target="/ppt/notesMasters/notesMaster1.xml" Id="R14153310b9764d1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fbbf049f15648b1" /><Relationship Type="http://schemas.openxmlformats.org/officeDocument/2006/relationships/notesMaster" Target="/ppt/notesMasters/notesMaster1.xml" Id="R5a07cffea4614d9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d230a05f4844362" /><Relationship Type="http://schemas.openxmlformats.org/officeDocument/2006/relationships/notesMaster" Target="/ppt/notesMasters/notesMaster1.xml" Id="R5f3c1660ada2410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e203a4fb919454f" /><Relationship Type="http://schemas.openxmlformats.org/officeDocument/2006/relationships/notesMaster" Target="/ppt/notesMasters/notesMaster1.xml" Id="R133e5bb9f5ae4b2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796a1c103404a4a" /><Relationship Type="http://schemas.openxmlformats.org/officeDocument/2006/relationships/notesMaster" Target="/ppt/notesMasters/notesMaster1.xml" Id="Re74d8f7d7e6e4bb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243c1443947b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39c327fbd68409b" /><Relationship Type="http://schemas.openxmlformats.org/officeDocument/2006/relationships/slideLayout" Target="/ppt/slideLayouts/slideLayout1.xml" Id="Ra224066022e74dc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4066022e74dc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75e2a23874cb7" /><Relationship Type="http://schemas.openxmlformats.org/officeDocument/2006/relationships/image" Target="/ppt/media/image.png" Id="R5e0e7506828f40cc" /><Relationship Type="http://schemas.openxmlformats.org/officeDocument/2006/relationships/notesSlide" Target="/ppt/notesSlides/notesSlide1.xml" Id="R419169a8f6b4497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44fffbb374907" /><Relationship Type="http://schemas.openxmlformats.org/officeDocument/2006/relationships/image" Target="/ppt/media/image3.png" Id="R3d651f0f27034e10" /><Relationship Type="http://schemas.openxmlformats.org/officeDocument/2006/relationships/notesSlide" Target="/ppt/notesSlides/notesSlide10.xml" Id="R804a5c7f1e6d40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e688a975f47ae" /><Relationship Type="http://schemas.openxmlformats.org/officeDocument/2006/relationships/notesSlide" Target="/ppt/notesSlides/notesSlide2.xml" Id="R1d5c59d9b25347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84675e02d4dbc" /><Relationship Type="http://schemas.openxmlformats.org/officeDocument/2006/relationships/notesSlide" Target="/ppt/notesSlides/notesSlide3.xml" Id="R50f44d798c46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810336b4445b" /><Relationship Type="http://schemas.openxmlformats.org/officeDocument/2006/relationships/notesSlide" Target="/ppt/notesSlides/notesSlide4.xml" Id="Rff49a83d45a7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f4ab77de24de6" /><Relationship Type="http://schemas.openxmlformats.org/officeDocument/2006/relationships/image" Target="/ppt/media/image2.png" Id="R7d64e1476f044f12" /><Relationship Type="http://schemas.openxmlformats.org/officeDocument/2006/relationships/notesSlide" Target="/ppt/notesSlides/notesSlide5.xml" Id="Re8c7c53bc91d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ec5cd016e4e59" /><Relationship Type="http://schemas.openxmlformats.org/officeDocument/2006/relationships/notesSlide" Target="/ppt/notesSlides/notesSlide6.xml" Id="Rce6748d23b3847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eaf29ae9d4e4b" /><Relationship Type="http://schemas.openxmlformats.org/officeDocument/2006/relationships/notesSlide" Target="/ppt/notesSlides/notesSlide7.xml" Id="Rd400ce7aa6ad4c6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471da76e44192" /><Relationship Type="http://schemas.openxmlformats.org/officeDocument/2006/relationships/notesSlide" Target="/ppt/notesSlides/notesSlide8.xml" Id="R96163d7e6922423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27bedd3ac420b" /><Relationship Type="http://schemas.openxmlformats.org/officeDocument/2006/relationships/notesSlide" Target="/ppt/notesSlides/notesSlide9.xml" Id="R549d5b706dd0471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09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0e7506828f40cc"/>
          <a:srcRect xmlns:a="http://schemas.openxmlformats.org/drawingml/2006/main" l="22037" t="0" r="2203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38900" y="0"/>
            <a:ext cx="57531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39CE2F-2CD5-4067-BD55-AA8BB394E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0"/>
            <a:ext cx="238125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80908"/>
              </a:gs>
              <a:gs pos="100000">
                <a:srgbClr val="080908">
                  <a:alpha val="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649571-CDDC-489B-B469-8FD257FBA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133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boda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92D673-DCD8-4413-A20D-82E6E5051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DF35A"/>
                </a:solidFill>
              </a:defRPr>
            </a:pPr>
            <a:r>
              <a:rPr sz="1050" b="1">
                <a:solidFill>
                  <a:srgbClr val="CDF35A"/>
                </a:solidFill>
              </a:rPr>
              <a:t>PARTNER PROGRAM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98AD88-823E-4079-B7FC-8C2E9434D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5810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Refer suitable clients. Earn 12.5%.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F55097-0447-4E68-A257-17FD07A11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57625"/>
            <a:ext cx="5334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576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>
                    <a:alpha val="76000"/>
                  </a:srgbClr>
                </a:solidFill>
              </a:defRPr>
            </a:pPr>
            <a:r>
              <a:rPr sz="1575" b="0">
                <a:solidFill>
                  <a:srgbClr val="FFFFFF">
                    <a:alpha val="76000"/>
                  </a:srgbClr>
                </a:solidFill>
              </a:rPr>
              <a:t>A premium referral path for Dubai's active wellness market, built around assessment, product clarity, welcome packs, and responsible handoff.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2FC2B0-66D5-4241-9187-5E999507C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257175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CDF3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379BA6-D89A-4F5B-B591-4E8B6553A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05400"/>
            <a:ext cx="152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675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80908"/>
                </a:solidFill>
              </a:defRPr>
            </a:pPr>
            <a:r>
              <a:rPr sz="3000" b="1">
                <a:solidFill>
                  <a:srgbClr val="080908"/>
                </a:solidFill>
              </a:rPr>
              <a:t>12.5%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D695409-3F19-4192-A1F5-7C06F87D0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5543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80908"/>
                </a:solidFill>
              </a:defRPr>
            </a:pPr>
            <a:r>
              <a:rPr sz="900" b="1">
                <a:solidFill>
                  <a:srgbClr val="080908"/>
                </a:solidFill>
              </a:rPr>
              <a:t>partner commission on referred sales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24EB329-C6EA-409F-A22B-3B5E233D6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FFFF">
                    <a:alpha val="58000"/>
                  </a:srgbClr>
                </a:solidFill>
              </a:defRPr>
            </a:pPr>
            <a:r>
              <a:rPr sz="975" b="1">
                <a:solidFill>
                  <a:srgbClr val="FFFFFF">
                    <a:alpha val="58000"/>
                  </a:srgbClr>
                </a:solidFill>
              </a:rPr>
              <a:t>Boda Health Partner Program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D623B0-80B1-4413-B098-BF6E5BC9D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FFFF">
                    <a:alpha val="58000"/>
                  </a:srgbClr>
                </a:solidFill>
              </a:defRPr>
            </a:pPr>
            <a:r>
              <a:rPr sz="975" b="1">
                <a:solidFill>
                  <a:srgbClr val="FFFFFF">
                    <a:alpha val="58000"/>
                  </a:srgbClr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00660554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809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651f0f27034e10"/>
          <a:srcRect xmlns:a="http://schemas.openxmlformats.org/drawingml/2006/main" l="27083" t="0" r="2708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77125" y="0"/>
            <a:ext cx="4714875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109A43-9477-4B9F-91FC-1CB7E81C7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0"/>
            <a:ext cx="200025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80908"/>
              </a:gs>
              <a:gs pos="100000">
                <a:srgbClr val="080908">
                  <a:alpha val="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73B0D2-8D0F-4E22-8D17-260D050BA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133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boda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71DFC3-32BB-4FC9-AFC0-6A20F589E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049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DF35A"/>
                </a:solidFill>
              </a:defRPr>
            </a:pPr>
            <a:r>
              <a:rPr sz="1050" b="1">
                <a:solidFill>
                  <a:srgbClr val="CDF35A"/>
                </a:solidFill>
              </a:rPr>
              <a:t>NEXT STEP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39EBD0-F3C7-448D-A07A-CC374F987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6477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Send the link. Boda does the rest.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7EF5A97-CBDC-4B1E-8FBD-9D85C8C53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71900"/>
            <a:ext cx="66675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DF3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821C9B-073D-44EF-A0BD-344AF11C5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695700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>
                    <a:alpha val="76000"/>
                  </a:srgbClr>
                </a:solidFill>
              </a:defRPr>
            </a:pPr>
            <a:r>
              <a:rPr sz="1350" b="0">
                <a:solidFill>
                  <a:srgbClr val="FFFFFF">
                    <a:alpha val="76000"/>
                  </a:srgbClr>
                </a:solidFill>
              </a:rPr>
              <a:t>Matthew sets up the partner route.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6268B0-7691-4FA3-BD6B-2CADC919B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00550"/>
            <a:ext cx="66675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DF3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59254E-5002-4A14-A439-7907F7478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324350"/>
            <a:ext cx="514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>
                    <a:alpha val="76000"/>
                  </a:srgbClr>
                </a:solidFill>
              </a:defRPr>
            </a:pPr>
            <a:r>
              <a:rPr sz="1350" b="0">
                <a:solidFill>
                  <a:srgbClr val="FFFFFF">
                    <a:alpha val="76000"/>
                  </a:srgbClr>
                </a:solidFill>
              </a:rPr>
              <a:t>Partner shares the approved link or intro message.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00DE8BF-C867-4CAB-BA8D-553395107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029200"/>
            <a:ext cx="66675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DF3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6664BF-4D19-433F-B5C5-173404D23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9530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>
                    <a:alpha val="76000"/>
                  </a:srgbClr>
                </a:solidFill>
              </a:defRPr>
            </a:pPr>
            <a:r>
              <a:rPr sz="1350" b="0">
                <a:solidFill>
                  <a:srgbClr val="FFFFFF">
                    <a:alpha val="76000"/>
                  </a:srgbClr>
                </a:solidFill>
              </a:rPr>
              <a:t>Boda captures interest, assesses fit, and manages the journey.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262112F-3993-4088-B8D0-29FC41BAE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734050"/>
            <a:ext cx="23812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DF3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02714D-4161-44AC-86D6-F673D29AE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838825"/>
            <a:ext cx="2114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58333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80908"/>
                </a:solidFill>
              </a:defRPr>
            </a:pPr>
            <a:r>
              <a:rPr sz="900" b="1">
                <a:solidFill>
                  <a:srgbClr val="080908"/>
                </a:solidFill>
              </a:rPr>
              <a:t>BODA.HEALTH/PARTNERS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438749-D8D3-48D0-9DDC-BABCEF956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FFFF">
                    <a:alpha val="58000"/>
                  </a:srgbClr>
                </a:solidFill>
              </a:defRPr>
            </a:pPr>
            <a:r>
              <a:rPr sz="975" b="1">
                <a:solidFill>
                  <a:srgbClr val="FFFFFF">
                    <a:alpha val="58000"/>
                  </a:srgbClr>
                </a:solidFill>
              </a:rPr>
              <a:t>Boda Health Partner Program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046F7B7-0AE4-4AEF-A2A4-C1A753C28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FFFF">
                    <a:alpha val="58000"/>
                  </a:srgbClr>
                </a:solidFill>
              </a:defRPr>
            </a:pPr>
            <a:r>
              <a:rPr sz="975" b="1">
                <a:solidFill>
                  <a:srgbClr val="FFFFFF">
                    <a:alpha val="58000"/>
                  </a:srgbClr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4524048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DBCF71C-D4D6-446B-8836-80ED4CF49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133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80908"/>
                </a:solidFill>
              </a:defRPr>
            </a:pPr>
            <a:r>
              <a:rPr sz="2700" b="1">
                <a:solidFill>
                  <a:srgbClr val="080908"/>
                </a:solidFill>
              </a:rPr>
              <a:t>boda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0DB11A-37C0-4EB8-92B5-CF5F209D8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049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55A39"/>
                </a:solidFill>
              </a:defRPr>
            </a:pPr>
            <a:r>
              <a:rPr sz="1050" b="1">
                <a:solidFill>
                  <a:srgbClr val="B55A39"/>
                </a:solidFill>
              </a:rPr>
              <a:t>THE OPPORTUNITY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9EB0BD-A21A-4E37-9D24-3B832A664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6000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80908"/>
                </a:solidFill>
              </a:defRPr>
            </a:pPr>
            <a:r>
              <a:rPr sz="3150" b="1">
                <a:solidFill>
                  <a:srgbClr val="080908"/>
                </a:solidFill>
              </a:rPr>
              <a:t>Active clients already ask better wellness questions.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B354EA-6A9B-43E3-B97F-7DF1D1894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581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D7068"/>
                </a:solidFill>
              </a:defRPr>
            </a:pPr>
            <a:r>
              <a:rPr sz="1650" b="0">
                <a:solidFill>
                  <a:srgbClr val="6D7068"/>
                </a:solidFill>
              </a:rPr>
              <a:t>The demand is real, but the first step is often messy. Partners can point clients toward a structured route without becoming the product or medical authority.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0CE322-1C14-4C2F-9E9E-41863AE49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76750"/>
            <a:ext cx="58102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8090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73D7AF-D499-4172-BE95-759DB66F4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705350"/>
            <a:ext cx="514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256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Boda turns curiosity into a cleaner first conversation.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BD7DBB-F3E3-4DCA-A947-FD07E2BC4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123950"/>
            <a:ext cx="3905250" cy="43243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C61192-D8C0-4152-B453-F214C1671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1466850"/>
            <a:ext cx="3143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4452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80908"/>
                </a:solidFill>
              </a:defRPr>
            </a:pPr>
            <a:r>
              <a:rPr sz="1650" b="1">
                <a:solidFill>
                  <a:srgbClr val="080908"/>
                </a:solidFill>
              </a:rPr>
              <a:t>What clients are already asking about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329736-0850-43EB-8BAD-FA17D900D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152650"/>
            <a:ext cx="1428750" cy="628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D4A955-6D8B-45BD-9BE7-F346A367C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305050"/>
            <a:ext cx="104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0833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80908"/>
                </a:solidFill>
              </a:defRPr>
            </a:pPr>
            <a:r>
              <a:rPr sz="1800" b="1">
                <a:solidFill>
                  <a:srgbClr val="080908"/>
                </a:solidFill>
              </a:rPr>
              <a:t>Energy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313C67-F3B1-492F-A273-551D3DF6D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152650"/>
            <a:ext cx="1428750" cy="628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9CDBB9-5759-4E40-9DAD-B481401B8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305050"/>
            <a:ext cx="104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0833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80908"/>
                </a:solidFill>
              </a:defRPr>
            </a:pPr>
            <a:r>
              <a:rPr sz="1800" b="1">
                <a:solidFill>
                  <a:srgbClr val="080908"/>
                </a:solidFill>
              </a:rPr>
              <a:t>Recovery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2595C0-EAFF-4B3E-80EC-04B4CBB8C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028950"/>
            <a:ext cx="1428750" cy="628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4CF4249-0417-4F1B-AE73-13CF204DD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3181350"/>
            <a:ext cx="104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0833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80908"/>
                </a:solidFill>
              </a:defRPr>
            </a:pPr>
            <a:r>
              <a:rPr sz="1800" b="1">
                <a:solidFill>
                  <a:srgbClr val="080908"/>
                </a:solidFill>
              </a:rPr>
              <a:t>Sleep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70C322-FA5E-4ABE-AAF8-2492F5CBF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028950"/>
            <a:ext cx="1428750" cy="628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10D0AD-04EC-4F83-80CA-0C5CFF5B3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181350"/>
            <a:ext cx="104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0833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80908"/>
                </a:solidFill>
              </a:defRPr>
            </a:pPr>
            <a:r>
              <a:rPr sz="1800" b="1">
                <a:solidFill>
                  <a:srgbClr val="080908"/>
                </a:solidFill>
              </a:rPr>
              <a:t>Body comp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A62D229-FAD6-454C-99E9-27B2BC7E9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095750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EDB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3A1948D-8132-452C-82DE-FD3989F65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3624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80908"/>
                </a:solidFill>
              </a:defRPr>
            </a:pPr>
            <a:r>
              <a:rPr sz="1500" b="1">
                <a:solidFill>
                  <a:srgbClr val="080908"/>
                </a:solidFill>
              </a:rPr>
              <a:t>The gap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9A1AAFA-193C-4A64-8FDB-A4A1F2720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70535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3611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D7068"/>
                </a:solidFill>
              </a:defRPr>
            </a:pPr>
            <a:r>
              <a:rPr sz="1200" b="0">
                <a:solidFill>
                  <a:srgbClr val="6D7068"/>
                </a:solidFill>
              </a:rPr>
              <a:t>Random supplier searches create uncertainty around product detail, documentation, and the first buying experience.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7C03AF7-188D-44FD-8E41-4571237D7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7068"/>
                </a:solidFill>
              </a:defRPr>
            </a:pPr>
            <a:r>
              <a:rPr sz="975" b="1">
                <a:solidFill>
                  <a:srgbClr val="6D7068"/>
                </a:solidFill>
              </a:rPr>
              <a:t>Boda Health Partner Program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9D151D3-7C86-4C5F-87F4-0E5987560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D7068"/>
                </a:solidFill>
              </a:defRPr>
            </a:pPr>
            <a:r>
              <a:rPr sz="975" b="1">
                <a:solidFill>
                  <a:srgbClr val="6D7068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57261854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C7D089B-A416-4149-BC53-9A0F3AEF7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133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80908"/>
                </a:solidFill>
              </a:defRPr>
            </a:pPr>
            <a:r>
              <a:rPr sz="2700" b="1">
                <a:solidFill>
                  <a:srgbClr val="080908"/>
                </a:solidFill>
              </a:rPr>
              <a:t>boda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BB791A-1E92-42DD-914C-27BB19F28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049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55A39"/>
                </a:solidFill>
              </a:defRPr>
            </a:pPr>
            <a:r>
              <a:rPr sz="1050" b="1">
                <a:solidFill>
                  <a:srgbClr val="B55A39"/>
                </a:solidFill>
              </a:rPr>
              <a:t>WHAT BODA IS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BE1DA5-CE16-428D-8756-F15499057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685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80908"/>
                </a:solidFill>
              </a:defRPr>
            </a:pPr>
            <a:r>
              <a:rPr sz="3600" b="1">
                <a:solidFill>
                  <a:srgbClr val="080908"/>
                </a:solidFill>
              </a:rPr>
              <a:t>Not a peptide shop. A clearer way to start.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391E650-CA87-4817-B9CC-1978A8D11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7239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1779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D7068"/>
                </a:solidFill>
              </a:defRPr>
            </a:pPr>
            <a:r>
              <a:rPr sz="1575" b="0">
                <a:solidFill>
                  <a:srgbClr val="6D7068"/>
                </a:solidFill>
              </a:rPr>
              <a:t>The partner does not need to stock product, explain protocols, or run fulfillment. Boda owns the customer journey and routes regulated responsibilities to the right pathway.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BB4085-4227-4C92-990F-1BDBAFCAA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00500"/>
            <a:ext cx="31432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4F2ED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FAF0A3-441A-4E2B-8220-F7EA4C8B5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21005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55A39"/>
                </a:solidFill>
              </a:defRPr>
            </a:pPr>
            <a:r>
              <a:rPr sz="1650" b="1">
                <a:solidFill>
                  <a:srgbClr val="B55A39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BDFC24-5DCF-4B30-9829-9703A80C9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1910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80908"/>
                </a:solidFill>
              </a:defRPr>
            </a:pPr>
            <a:r>
              <a:rPr sz="1650" b="1">
                <a:solidFill>
                  <a:srgbClr val="080908"/>
                </a:solidFill>
              </a:rPr>
              <a:t>Partner attention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F1FB4E-38FB-42B1-9688-BC5B32DD9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591050"/>
            <a:ext cx="2095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64468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7068"/>
                </a:solidFill>
              </a:defRPr>
            </a:pPr>
            <a:r>
              <a:rPr sz="1275" b="0">
                <a:solidFill>
                  <a:srgbClr val="6D7068"/>
                </a:solidFill>
              </a:rPr>
              <a:t>Trusted partners introduce suitable people who are already asking about performance, recovery, body confidence, focus, or long-term wellbeing.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FBD882-82D1-455F-B0CE-06E5F9B99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4000500"/>
            <a:ext cx="31432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4F2ED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9F4207-EDCA-4CF3-BAF2-C141BB276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3925" y="421005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55A39"/>
                </a:solidFill>
              </a:defRPr>
            </a:pPr>
            <a:r>
              <a:rPr sz="1650" b="1">
                <a:solidFill>
                  <a:srgbClr val="B55A39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0B2FA1-47D7-44FB-A0D1-39C336A8E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41910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80908"/>
                </a:solidFill>
              </a:defRPr>
            </a:pPr>
            <a:r>
              <a:rPr sz="1650" b="1">
                <a:solidFill>
                  <a:srgbClr val="080908"/>
                </a:solidFill>
              </a:rPr>
              <a:t>Boda front end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BE4029-DEB7-496A-9183-BE00DDAC9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4591050"/>
            <a:ext cx="2095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69697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7068"/>
                </a:solidFill>
              </a:defRPr>
            </a:pPr>
            <a:r>
              <a:rPr sz="1275" b="0">
                <a:solidFill>
                  <a:srgbClr val="6D7068"/>
                </a:solidFill>
              </a:rPr>
              <a:t>Boda handles discovery, education, lifestyle assessment, cart flow, documentation routes, welcome-pack experience, and support triage.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4D2DF8-B2C3-4D6F-BC63-5804A004A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000500"/>
            <a:ext cx="31432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4F2ED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E55E9D-3793-43DA-BA8B-3229A560F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10050"/>
            <a:ext cx="514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55A39"/>
                </a:solidFill>
              </a:defRPr>
            </a:pPr>
            <a:r>
              <a:rPr sz="1650" b="1">
                <a:solidFill>
                  <a:srgbClr val="B55A39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778A7C-7C17-47D5-ADB1-4255E6B63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1910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80908"/>
                </a:solidFill>
              </a:defRPr>
            </a:pPr>
            <a:r>
              <a:rPr sz="1650" b="1">
                <a:solidFill>
                  <a:srgbClr val="080908"/>
                </a:solidFill>
              </a:rPr>
              <a:t>Authorized handoff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E7C21CB-B84F-4B17-93A3-323BB9808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591050"/>
            <a:ext cx="2095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8922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7068"/>
                </a:solidFill>
              </a:defRPr>
            </a:pPr>
            <a:r>
              <a:rPr sz="1275" b="0">
                <a:solidFill>
                  <a:srgbClr val="6D7068"/>
                </a:solidFill>
              </a:rPr>
              <a:t>Product approval, regulated supply, release, and fulfillment sit with licensed or authorized partners where applicable.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EFDC42-31DB-43B3-8840-14FF17D1F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4705350"/>
            <a:ext cx="5048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DF35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862112-A99D-4313-8471-52F2DF297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4705350"/>
            <a:ext cx="5048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DF35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4B478EF-F2E8-47BF-A7F3-46702F41D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7068"/>
                </a:solidFill>
              </a:defRPr>
            </a:pPr>
            <a:r>
              <a:rPr sz="975" b="1">
                <a:solidFill>
                  <a:srgbClr val="6D7068"/>
                </a:solidFill>
              </a:rPr>
              <a:t>Boda Health Partner Program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0D2F4B0-E051-48DF-AAEA-4E7007F1C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D7068"/>
                </a:solidFill>
              </a:defRPr>
            </a:pPr>
            <a:r>
              <a:rPr sz="975" b="1">
                <a:solidFill>
                  <a:srgbClr val="6D7068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0746286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809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C2F5268-7ACF-4361-9099-F1C08D443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133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boda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F110A8-DA6B-4BB5-AAC6-C2D5CBD39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049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DF35A"/>
                </a:solidFill>
              </a:defRPr>
            </a:pPr>
            <a:r>
              <a:rPr sz="1050" b="1">
                <a:solidFill>
                  <a:srgbClr val="CDF35A"/>
                </a:solidFill>
              </a:rPr>
              <a:t>THE PARTNER OFFER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24D669-65EA-429E-9130-C1BB63522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7239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Refer suitable clients. Earn 12.5%.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E65536-0EC1-4ECD-8118-3ABE4B517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104900"/>
            <a:ext cx="2857500" cy="17145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CDF3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6FDEA4-37C9-441B-B16C-736F03067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333500"/>
            <a:ext cx="228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3796"/>
          </a:bodyPr>
          <a:lstStyle xmlns:a="http://schemas.openxmlformats.org/drawingml/2006/main"/>
          <a:p xmlns:a="http://schemas.openxmlformats.org/drawingml/2006/main">
            <a:pPr algn="ctr">
              <a:defRPr sz="5400" b="1">
                <a:solidFill>
                  <a:srgbClr val="080908"/>
                </a:solidFill>
              </a:defRPr>
            </a:pPr>
            <a:r>
              <a:rPr sz="5400" b="1">
                <a:solidFill>
                  <a:srgbClr val="080908"/>
                </a:solidFill>
              </a:rPr>
              <a:t>12.5%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0C1999-A8D2-48CA-A332-D94F9F1B0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220980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66667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80908"/>
                </a:solidFill>
              </a:defRPr>
            </a:pPr>
            <a:r>
              <a:rPr sz="1350" b="1">
                <a:solidFill>
                  <a:srgbClr val="080908"/>
                </a:solidFill>
              </a:rPr>
              <a:t>of referred sales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48A0F2F-78E4-4845-BEA3-904C81544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71900"/>
            <a:ext cx="66675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DF3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B92331-04EF-4E39-ADB8-4A2AEA572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695700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>
                    <a:alpha val="76000"/>
                  </a:srgbClr>
                </a:solidFill>
              </a:defRPr>
            </a:pPr>
            <a:r>
              <a:rPr sz="1350" b="0">
                <a:solidFill>
                  <a:srgbClr val="FFFFFF">
                    <a:alpha val="76000"/>
                  </a:srgbClr>
                </a:solidFill>
              </a:rPr>
              <a:t>Share a unique link, QR code, or warm intro.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660651-E9F5-471B-9C88-BBF134952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00550"/>
            <a:ext cx="66675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DF3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CCC798-5968-435B-9109-09881DD33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324350"/>
            <a:ext cx="542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>
                    <a:alpha val="76000"/>
                  </a:srgbClr>
                </a:solidFill>
              </a:defRPr>
            </a:pPr>
            <a:r>
              <a:rPr sz="1350" b="0">
                <a:solidFill>
                  <a:srgbClr val="FFFFFF">
                    <a:alpha val="76000"/>
                  </a:srgbClr>
                </a:solidFill>
              </a:rPr>
              <a:t>Boda follows up, assesses interest, and manages the next step.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7D988A-899B-4C75-92F8-02E7EFBEF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029200"/>
            <a:ext cx="66675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DF3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EFA0A57-D8AB-4DA3-B539-1ABAF003A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953000"/>
            <a:ext cx="514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>
                    <a:alpha val="76000"/>
                  </a:srgbClr>
                </a:solidFill>
              </a:defRPr>
            </a:pPr>
            <a:r>
              <a:rPr sz="1350" b="0">
                <a:solidFill>
                  <a:srgbClr val="FFFFFF">
                    <a:alpha val="76000"/>
                  </a:srgbClr>
                </a:solidFill>
              </a:rPr>
              <a:t>Commission reporting is tied back to the partner route.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77FD044-1DC0-4FFD-9D0A-54603687E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333750"/>
            <a:ext cx="3143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>
                    <a:alpha val="76000"/>
                  </a:srgbClr>
                </a:solidFill>
              </a:defRPr>
            </a:pPr>
            <a:r>
              <a:rPr sz="1350" b="0">
                <a:solidFill>
                  <a:srgbClr val="FFFFFF">
                    <a:alpha val="76000"/>
                  </a:srgbClr>
                </a:solidFill>
              </a:rPr>
              <a:t>Final commercial terms should define refunds, cancellations, taxes, shipping, and payment timing.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2CAF54-A21A-4630-92E7-3F78F5AA3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FFFF">
                    <a:alpha val="58000"/>
                  </a:srgbClr>
                </a:solidFill>
              </a:defRPr>
            </a:pPr>
            <a:r>
              <a:rPr sz="975" b="1">
                <a:solidFill>
                  <a:srgbClr val="FFFFFF">
                    <a:alpha val="58000"/>
                  </a:srgbClr>
                </a:solidFill>
              </a:rPr>
              <a:t>Boda Health Partner Program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17EC605-D1A6-4C75-88D7-4AA225336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FFFF">
                    <a:alpha val="58000"/>
                  </a:srgbClr>
                </a:solidFill>
              </a:defRPr>
            </a:pPr>
            <a:r>
              <a:rPr sz="975" b="1">
                <a:solidFill>
                  <a:srgbClr val="FFFFFF">
                    <a:alpha val="58000"/>
                  </a:srgbClr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70368036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64e1476f044f12"/>
          <a:srcRect xmlns:a="http://schemas.openxmlformats.org/drawingml/2006/main" l="28241" t="0" r="2824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4476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3E4608-D6DC-42B8-8C3D-857F8C93E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476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0908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F53BF1-B1D1-4A9F-A24C-1CBD86E53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133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boda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408075-5EDF-40C7-8D5D-EAF6937FD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93345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55A39"/>
                </a:solidFill>
              </a:defRPr>
            </a:pPr>
            <a:r>
              <a:rPr sz="1050" b="1">
                <a:solidFill>
                  <a:srgbClr val="B55A39"/>
                </a:solidFill>
              </a:rPr>
              <a:t>CUSTOMER EXPERIENCE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9A52C0-15A7-465D-A449-5213D5881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1257300"/>
            <a:ext cx="59055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080908"/>
                </a:solidFill>
              </a:defRPr>
            </a:pPr>
            <a:r>
              <a:rPr sz="3300" b="1">
                <a:solidFill>
                  <a:srgbClr val="080908"/>
                </a:solidFill>
              </a:rPr>
              <a:t>A premium first step, not a cold product list.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32B4337-D1E1-47EF-B03D-1997F3E62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124200"/>
            <a:ext cx="2667000" cy="1181100"/>
          </a:xfrm>
          <a:prstGeom xmlns:a="http://schemas.openxmlformats.org/drawingml/2006/main" prst="roundRect">
            <a:avLst>
              <a:gd name="adj" fmla="val 96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517D53-4A2C-4F45-BC5F-4E408406E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314700"/>
            <a:ext cx="2247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7472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80908"/>
                </a:solidFill>
              </a:defRPr>
            </a:pPr>
            <a:r>
              <a:rPr sz="1500" b="1">
                <a:solidFill>
                  <a:srgbClr val="080908"/>
                </a:solidFill>
              </a:rPr>
              <a:t>Free 15-minute assessment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9FB5C07-67D9-4EDC-AA73-C0EC30E87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714750"/>
            <a:ext cx="2247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65274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7068"/>
                </a:solidFill>
              </a:defRPr>
            </a:pPr>
            <a:r>
              <a:rPr sz="1275" b="0">
                <a:solidFill>
                  <a:srgbClr val="6D7068"/>
                </a:solidFill>
              </a:rPr>
              <a:t>Lifestyle, training, sleep, recovery, and wellbeing context before product decisions.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02C972-6609-444B-938A-F0023BD6B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3124200"/>
            <a:ext cx="2667000" cy="1181100"/>
          </a:xfrm>
          <a:prstGeom xmlns:a="http://schemas.openxmlformats.org/drawingml/2006/main" prst="roundRect">
            <a:avLst>
              <a:gd name="adj" fmla="val 96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FB754B-B0DB-43D7-A8D1-7FD689BDE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3314700"/>
            <a:ext cx="2247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80908"/>
                </a:solidFill>
              </a:defRPr>
            </a:pPr>
            <a:r>
              <a:rPr sz="1500" b="1">
                <a:solidFill>
                  <a:srgbClr val="080908"/>
                </a:solidFill>
              </a:rPr>
              <a:t>Simple product lanes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D11764-FE75-4217-83E3-79DA84D3F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3714750"/>
            <a:ext cx="2247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69744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7068"/>
                </a:solidFill>
              </a:defRPr>
            </a:pPr>
            <a:r>
              <a:rPr sz="1275" b="0">
                <a:solidFill>
                  <a:srgbClr val="6D7068"/>
                </a:solidFill>
              </a:rPr>
              <a:t>Metabolic, recovery, performance, longevity, focus, skin and hair, and sleep.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31E653-6631-4085-8688-44E6D0659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552950"/>
            <a:ext cx="2667000" cy="1181100"/>
          </a:xfrm>
          <a:prstGeom xmlns:a="http://schemas.openxmlformats.org/drawingml/2006/main" prst="roundRect">
            <a:avLst>
              <a:gd name="adj" fmla="val 96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D4E981-FB8E-4008-BD10-69DA9E39A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743450"/>
            <a:ext cx="2247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1172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80908"/>
                </a:solidFill>
              </a:defRPr>
            </a:pPr>
            <a:r>
              <a:rPr sz="1500" b="1">
                <a:solidFill>
                  <a:srgbClr val="080908"/>
                </a:solidFill>
              </a:rPr>
              <a:t>Welcome-pack experience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C2938E0-EE59-4139-802A-61E39C7C0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5143500"/>
            <a:ext cx="2247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3274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7068"/>
                </a:solidFill>
              </a:defRPr>
            </a:pPr>
            <a:r>
              <a:rPr sz="1275" b="0">
                <a:solidFill>
                  <a:srgbClr val="6D7068"/>
                </a:solidFill>
              </a:rPr>
              <a:t>A more confident first order with cards, documents, and support direction.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BC1F1A1-DEFC-4B4B-87D1-5463ADC5B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4552950"/>
            <a:ext cx="2667000" cy="1181100"/>
          </a:xfrm>
          <a:prstGeom xmlns:a="http://schemas.openxmlformats.org/drawingml/2006/main" prst="roundRect">
            <a:avLst>
              <a:gd name="adj" fmla="val 96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51F74F9-F910-4C97-AD37-E0C383CC4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4743450"/>
            <a:ext cx="2247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80908"/>
                </a:solidFill>
              </a:defRPr>
            </a:pPr>
            <a:r>
              <a:rPr sz="1500" b="1">
                <a:solidFill>
                  <a:srgbClr val="080908"/>
                </a:solidFill>
              </a:rPr>
              <a:t>Documentation route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576F21-A5E4-4AF1-8772-B15929D63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5143500"/>
            <a:ext cx="2247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65074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7068"/>
                </a:solidFill>
              </a:defRPr>
            </a:pPr>
            <a:r>
              <a:rPr sz="1275" b="0">
                <a:solidFill>
                  <a:srgbClr val="6D7068"/>
                </a:solidFill>
              </a:rPr>
              <a:t>Product specs, COA routes where supplied, FAQ, and responsible-use language.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9ED52FA-A632-48E8-A972-B25FB9751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7068"/>
                </a:solidFill>
              </a:defRPr>
            </a:pPr>
            <a:r>
              <a:rPr sz="975" b="1">
                <a:solidFill>
                  <a:srgbClr val="6D7068"/>
                </a:solidFill>
              </a:rPr>
              <a:t>Boda Health Partner Program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1842B4-9684-46E5-8831-5AAE31270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D7068"/>
                </a:solidFill>
              </a:defRPr>
            </a:pPr>
            <a:r>
              <a:rPr sz="975" b="1">
                <a:solidFill>
                  <a:srgbClr val="6D7068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40526654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473047C-E6F0-4AA2-8A84-D83C0792A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133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80908"/>
                </a:solidFill>
              </a:defRPr>
            </a:pPr>
            <a:r>
              <a:rPr sz="2700" b="1">
                <a:solidFill>
                  <a:srgbClr val="080908"/>
                </a:solidFill>
              </a:rPr>
              <a:t>boda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DE00422-5FBC-4768-B14B-A0B7E7A09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049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55A39"/>
                </a:solidFill>
              </a:defRPr>
            </a:pPr>
            <a:r>
              <a:rPr sz="1050" b="1">
                <a:solidFill>
                  <a:srgbClr val="B55A39"/>
                </a:solidFill>
              </a:rPr>
              <a:t>WHY IT CONVERTS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E6B0F9-999E-443F-B93D-583DADDB0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5334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80908"/>
                </a:solidFill>
              </a:defRPr>
            </a:pPr>
            <a:r>
              <a:rPr sz="3150" b="1">
                <a:solidFill>
                  <a:srgbClr val="080908"/>
                </a:solidFill>
              </a:rPr>
              <a:t>Clear enough to start. Structured enough to trust.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CF60A45-89E1-4700-9EC5-2F470B709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90850"/>
            <a:ext cx="5334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1414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D7068"/>
                </a:solidFill>
              </a:defRPr>
            </a:pPr>
            <a:r>
              <a:rPr sz="1650" b="0">
                <a:solidFill>
                  <a:srgbClr val="6D7068"/>
                </a:solidFill>
              </a:rPr>
              <a:t>Partners can send a real experience, not a vague promise. The public journey already has the trust assets a warm referral needs.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4C5E43-C631-4237-86ED-B49A4F94A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29100"/>
            <a:ext cx="53340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4F2ED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EC3BA8-6909-4916-92D5-6AA749880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495800"/>
            <a:ext cx="400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4848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80908"/>
                </a:solidFill>
              </a:defRPr>
            </a:pPr>
            <a:r>
              <a:rPr sz="1650" b="1">
                <a:solidFill>
                  <a:srgbClr val="080908"/>
                </a:solidFill>
              </a:rPr>
              <a:t>Built assets are already live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6B47F4-451E-4FA5-8B97-7F7D5CF42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87680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9412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7068"/>
                </a:solidFill>
              </a:defRPr>
            </a:pPr>
            <a:r>
              <a:rPr sz="1275" b="0">
                <a:solidFill>
                  <a:srgbClr val="6D7068"/>
                </a:solidFill>
              </a:rPr>
              <a:t>FAQ, legal, responsible-use, shipping, returns, COA, welcome pack, and product guide links support the follow-up.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CDFC29-9803-4DE7-B4EC-5B758B614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047750"/>
            <a:ext cx="4095750" cy="426720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08090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4F5ADC-73D8-4F4D-9FBE-A7F081386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42875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Proof points partners can send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FD25DB-5AB4-4382-85BC-0A63B9BBF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095500"/>
            <a:ext cx="3048000" cy="476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DF3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AF6C08-E620-48B6-B07C-DB0DC0FBD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200275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6667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80908"/>
                </a:solidFill>
              </a:defRPr>
            </a:pPr>
            <a:r>
              <a:rPr sz="1500" b="1">
                <a:solidFill>
                  <a:srgbClr val="080908"/>
                </a:solidFill>
              </a:rPr>
              <a:t>Product pages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5F4AD1-F310-4D66-A52A-3280D7217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762250"/>
            <a:ext cx="3048000" cy="476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>
              <a:alpha val="7059"/>
            </a:srgbClr>
          </a:solidFill>
          <a:ln xmlns:a="http://schemas.openxmlformats.org/drawingml/2006/main" w="9525">
            <a:solidFill>
              <a:srgbClr val="FFFFFF">
                <a:alpha val="13333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A688AB8-9B26-4988-A5EA-7358821C7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867025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6667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Product guides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AA1BDF0-2DF5-452C-ACFA-F51CAFF01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429000"/>
            <a:ext cx="3048000" cy="476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>
              <a:alpha val="7059"/>
            </a:srgbClr>
          </a:solidFill>
          <a:ln xmlns:a="http://schemas.openxmlformats.org/drawingml/2006/main" w="9525">
            <a:solidFill>
              <a:srgbClr val="FFFFFF">
                <a:alpha val="13333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6C6038-185F-46C3-88A0-5D878D441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533775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6667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FAQ and COA route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AE595C9-A0CC-472C-B534-8ECDE8A9A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95750"/>
            <a:ext cx="3048000" cy="476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>
              <a:alpha val="7059"/>
            </a:srgbClr>
          </a:solidFill>
          <a:ln xmlns:a="http://schemas.openxmlformats.org/drawingml/2006/main" w="9525">
            <a:solidFill>
              <a:srgbClr val="FFFFFF">
                <a:alpha val="13333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32D7F7A-BDF2-4226-ACEC-8B081530A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4200525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6667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Welcome-pack assets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A3C454-B1A9-4DE0-92B8-73B17C1F2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7068"/>
                </a:solidFill>
              </a:defRPr>
            </a:pPr>
            <a:r>
              <a:rPr sz="975" b="1">
                <a:solidFill>
                  <a:srgbClr val="6D7068"/>
                </a:solidFill>
              </a:rPr>
              <a:t>Boda Health Partner Program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B33923B-3229-4ACF-940E-6AA992C38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D7068"/>
                </a:solidFill>
              </a:defRPr>
            </a:pPr>
            <a:r>
              <a:rPr sz="975" b="1">
                <a:solidFill>
                  <a:srgbClr val="6D7068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31716760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809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7ED15F5-F4C4-463D-824A-9E01ADF56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133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boda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224280-3626-4703-91CD-5B67712E3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049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DF35A"/>
                </a:solidFill>
              </a:defRPr>
            </a:pPr>
            <a:r>
              <a:rPr sz="1050" b="1">
                <a:solidFill>
                  <a:srgbClr val="CDF35A"/>
                </a:solidFill>
              </a:rPr>
              <a:t>PARTNER BOUNDARIES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95B545-BC08-4419-95D0-6A156B719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7239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Partners introduce. Boda handles the follow-up.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A55682-E3AD-4E87-BC7A-800405EF1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00450"/>
            <a:ext cx="66675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DF3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A3FF56-F578-4BA2-A918-CF55D72EA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24250"/>
            <a:ext cx="619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>
                    <a:alpha val="76000"/>
                  </a:srgbClr>
                </a:solidFill>
              </a:defRPr>
            </a:pPr>
            <a:r>
              <a:rPr sz="1350" b="0">
                <a:solidFill>
                  <a:srgbClr val="FFFFFF">
                    <a:alpha val="76000"/>
                  </a:srgbClr>
                </a:solidFill>
              </a:rPr>
              <a:t>No dosage advice, protocols, treatment advice, or medical claims.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A59DA0-ED76-4961-91BC-E864B8B0D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10050"/>
            <a:ext cx="66675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DF3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5C68DB4-D1C4-41D5-959B-664B7B446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133850"/>
            <a:ext cx="619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>
                    <a:alpha val="76000"/>
                  </a:srgbClr>
                </a:solidFill>
              </a:defRPr>
            </a:pPr>
            <a:r>
              <a:rPr sz="1350" b="0">
                <a:solidFill>
                  <a:srgbClr val="FFFFFF">
                    <a:alpha val="76000"/>
                  </a:srgbClr>
                </a:solidFill>
              </a:rPr>
              <a:t>No product approval, regulated supply, release, or fulfillment handling.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F08BACA-CEEB-42B6-BECB-108C2EA93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19650"/>
            <a:ext cx="66675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DF3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6AED24-A8EA-48EC-A30E-1B0517C3B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743450"/>
            <a:ext cx="619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3992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>
                    <a:alpha val="76000"/>
                  </a:srgbClr>
                </a:solidFill>
              </a:defRPr>
            </a:pPr>
            <a:r>
              <a:rPr sz="1350" b="0">
                <a:solidFill>
                  <a:srgbClr val="FFFFFF">
                    <a:alpha val="76000"/>
                  </a:srgbClr>
                </a:solidFill>
              </a:rPr>
              <a:t>No outcome promises around weight loss, anti-aging, recovery, cognition, or safety.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C23AF8-1899-47AF-A5D7-1CF3A39DF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562100"/>
            <a:ext cx="285750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CDF3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A7B40B-BFF3-45DB-930F-85DE0A80F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924050"/>
            <a:ext cx="228600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2763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80908"/>
                </a:solidFill>
              </a:defRPr>
            </a:pPr>
            <a:r>
              <a:rPr sz="1950" b="1">
                <a:solidFill>
                  <a:srgbClr val="080908"/>
                </a:solidFill>
              </a:rPr>
              <a:t>The partner role is simple: make the warm introduction and use approved wording.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EFFAD4-8B10-4913-AF2D-2181B5ACC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76625"/>
            <a:ext cx="2286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77778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080908"/>
                </a:solidFill>
              </a:defRPr>
            </a:pPr>
            <a:r>
              <a:rPr sz="1350" b="0">
                <a:solidFill>
                  <a:srgbClr val="080908"/>
                </a:solidFill>
              </a:rPr>
              <a:t>Detailed product, medical, or fulfillment questions route back to Boda.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CEE3D2-4278-461C-98F2-F9B9D233B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FFFF">
                    <a:alpha val="58000"/>
                  </a:srgbClr>
                </a:solidFill>
              </a:defRPr>
            </a:pPr>
            <a:r>
              <a:rPr sz="975" b="1">
                <a:solidFill>
                  <a:srgbClr val="FFFFFF">
                    <a:alpha val="58000"/>
                  </a:srgbClr>
                </a:solidFill>
              </a:rPr>
              <a:t>Boda Health Partner Program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54265F-9E49-4C47-AF5F-5BB4E26DB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FFFF">
                    <a:alpha val="58000"/>
                  </a:srgbClr>
                </a:solidFill>
              </a:defRPr>
            </a:pPr>
            <a:r>
              <a:rPr sz="975" b="1">
                <a:solidFill>
                  <a:srgbClr val="FFFFFF">
                    <a:alpha val="58000"/>
                  </a:srgbClr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62170200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E08FEC4-D082-4617-B045-A8B354FF9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133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80908"/>
                </a:solidFill>
              </a:defRPr>
            </a:pPr>
            <a:r>
              <a:rPr sz="2700" b="1">
                <a:solidFill>
                  <a:srgbClr val="080908"/>
                </a:solidFill>
              </a:rPr>
              <a:t>boda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00E343-95CE-4EA0-ABD5-FB5B6FEA7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049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55A39"/>
                </a:solidFill>
              </a:defRPr>
            </a:pPr>
            <a:r>
              <a:rPr sz="1050" b="1">
                <a:solidFill>
                  <a:srgbClr val="B55A39"/>
                </a:solidFill>
              </a:rPr>
              <a:t>PARTNER MATERIALS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D8214A-25BC-413A-BE60-5AEA79EDE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685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080908"/>
                </a:solidFill>
              </a:defRPr>
            </a:pPr>
            <a:r>
              <a:rPr sz="3750" b="1">
                <a:solidFill>
                  <a:srgbClr val="080908"/>
                </a:solidFill>
              </a:rPr>
              <a:t>Everything needed to start sending.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A3C0A1-D622-4560-BD3C-FF01FC186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81350"/>
            <a:ext cx="3286125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829AE4-992F-4370-9C19-92CAB673D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371850"/>
            <a:ext cx="28670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80908"/>
                </a:solidFill>
              </a:defRPr>
            </a:pPr>
            <a:r>
              <a:rPr sz="1500" b="1">
                <a:solidFill>
                  <a:srgbClr val="080908"/>
                </a:solidFill>
              </a:rPr>
              <a:t>Send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54E429-66B3-4B67-B25B-B83F9C8FF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771900"/>
            <a:ext cx="28670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7068"/>
                </a:solidFill>
              </a:defRPr>
            </a:pPr>
            <a:r>
              <a:rPr sz="1275" b="0">
                <a:solidFill>
                  <a:srgbClr val="6D7068"/>
                </a:solidFill>
              </a:rPr>
              <a:t>Matthew can send the one-page overview, pitch deck, approved intro messages, and partner-specific link.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37B0B8-43E4-4A8F-869D-D90855AAF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3181350"/>
            <a:ext cx="3286125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6BE701-27A5-40AD-B79C-CBFEFF376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3371850"/>
            <a:ext cx="28670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80908"/>
                </a:solidFill>
              </a:defRPr>
            </a:pPr>
            <a:r>
              <a:rPr sz="1500" b="1">
                <a:solidFill>
                  <a:srgbClr val="080908"/>
                </a:solidFill>
              </a:rPr>
              <a:t>Track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B94E0E-D74C-40D0-B848-5D303B64C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3771900"/>
            <a:ext cx="28670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7068"/>
                </a:solidFill>
              </a:defRPr>
            </a:pPr>
            <a:r>
              <a:rPr sz="1275" b="0">
                <a:solidFill>
                  <a:srgbClr val="6D7068"/>
                </a:solidFill>
              </a:rPr>
              <a:t>QR and referral links keep partner routes clean, so commission reporting does not get lost.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565E319-8BC1-4594-8F48-24FEDEF0A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181350"/>
            <a:ext cx="3286125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2A8CDA-FF9F-46B8-92EF-2DDCB59D2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371850"/>
            <a:ext cx="28670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80908"/>
                </a:solidFill>
              </a:defRPr>
            </a:pPr>
            <a:r>
              <a:rPr sz="1500" b="1">
                <a:solidFill>
                  <a:srgbClr val="080908"/>
                </a:solidFill>
              </a:rPr>
              <a:t>Stay clean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BB01F2-436F-456A-8B7E-236BD82FE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771900"/>
            <a:ext cx="28670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7068"/>
                </a:solidFill>
              </a:defRPr>
            </a:pPr>
            <a:r>
              <a:rPr sz="1275" b="0">
                <a:solidFill>
                  <a:srgbClr val="6D7068"/>
                </a:solidFill>
              </a:rPr>
              <a:t>Product, FAQ, COA, welcome-pack, and boundaries links keep partners away from medical claims.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288A31A-C400-4EDC-BAF4-8B263941B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62550"/>
            <a:ext cx="12382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8090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FA2AC3-F80D-4F0C-B114-E92881981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5267325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58333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ONE-PAGER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4784145-6C7A-420D-B3B7-2B2E2CCB9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5162550"/>
            <a:ext cx="87630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8090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84AA995-298B-4BBB-BA37-8C30A6E37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5267325"/>
            <a:ext cx="609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58333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DECK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0032A3D-B761-42DE-A35F-B87E10B80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5162550"/>
            <a:ext cx="12382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8090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EBC21B2-28F0-478B-9FE5-A512798E4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5267325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58333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MESSAGES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E822883-B6FB-4775-9923-4FC70C1B9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5162550"/>
            <a:ext cx="114300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8090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8E0ADC2-5C61-475A-9034-9B4594563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5267325"/>
            <a:ext cx="876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58333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QR/LINK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9AEE110-055D-45FE-9701-2B2BEF372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162550"/>
            <a:ext cx="142875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8090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3D7C52-4DEA-40C1-A304-E7F506D22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5267325"/>
            <a:ext cx="1162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58333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PRODUCT LINKS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E0A4D06-789C-453C-86BC-68A39699B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5162550"/>
            <a:ext cx="1333500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8090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5F3692F-4B7C-4A3C-9B9E-627904A90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267325"/>
            <a:ext cx="1066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58333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BOUNDARIES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2065864-1A36-4F1A-A0EE-41CB2DEEE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7068"/>
                </a:solidFill>
              </a:defRPr>
            </a:pPr>
            <a:r>
              <a:rPr sz="975" b="1">
                <a:solidFill>
                  <a:srgbClr val="6D7068"/>
                </a:solidFill>
              </a:rPr>
              <a:t>Boda Health Partner Program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0226CD4-3A77-408B-9004-B1C828458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D7068"/>
                </a:solidFill>
              </a:defRPr>
            </a:pPr>
            <a:r>
              <a:rPr sz="975" b="1">
                <a:solidFill>
                  <a:srgbClr val="6D7068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09137822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6DA4357-E478-42EB-9451-0C02F1838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133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80908"/>
                </a:solidFill>
              </a:defRPr>
            </a:pPr>
            <a:r>
              <a:rPr sz="2700" b="1">
                <a:solidFill>
                  <a:srgbClr val="080908"/>
                </a:solidFill>
              </a:rPr>
              <a:t>boda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D3B151-9858-4CD4-94D8-B82625A93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049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55A39"/>
                </a:solidFill>
              </a:defRPr>
            </a:pPr>
            <a:r>
              <a:rPr sz="1050" b="1">
                <a:solidFill>
                  <a:srgbClr val="B55A39"/>
                </a:solidFill>
              </a:rPr>
              <a:t>IDEAL PARTNERS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75BAB6-B99B-4C7E-B1BD-C76AE064B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7239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80908"/>
                </a:solidFill>
              </a:defRPr>
            </a:pPr>
            <a:r>
              <a:rPr sz="3600" b="1">
                <a:solidFill>
                  <a:srgbClr val="080908"/>
                </a:solidFill>
              </a:rPr>
              <a:t>Best fit: trusted people with active audiences.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899EF6-481D-4014-92F8-5D5E1F6F5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43250"/>
            <a:ext cx="46672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F5E239-953B-40B6-986D-39BCBE24E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333750"/>
            <a:ext cx="4248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80908"/>
                </a:solidFill>
              </a:defRPr>
            </a:pPr>
            <a:r>
              <a:rPr sz="1500" b="1">
                <a:solidFill>
                  <a:srgbClr val="080908"/>
                </a:solidFill>
              </a:rPr>
              <a:t>Personal trainers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FBA45D-A80B-488A-9BFC-38EE2BF05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733800"/>
            <a:ext cx="424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31373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7068"/>
                </a:solidFill>
              </a:defRPr>
            </a:pPr>
            <a:r>
              <a:rPr sz="1275" b="0">
                <a:solidFill>
                  <a:srgbClr val="6D7068"/>
                </a:solidFill>
              </a:rPr>
              <a:t>Clients already ask about body composition, performance, and recovery.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899EA8-ED04-4F19-A2A4-9814E2389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143250"/>
            <a:ext cx="46672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4F2ED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F28C9D-3F8E-4A03-87F4-8C0428683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3333750"/>
            <a:ext cx="4248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80908"/>
                </a:solidFill>
              </a:defRPr>
            </a:pPr>
            <a:r>
              <a:rPr sz="1500" b="1">
                <a:solidFill>
                  <a:srgbClr val="080908"/>
                </a:solidFill>
              </a:rPr>
              <a:t>Gyms and studios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E7A536-9147-4555-9570-2193A32C9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3733800"/>
            <a:ext cx="424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31373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7068"/>
                </a:solidFill>
              </a:defRPr>
            </a:pPr>
            <a:r>
              <a:rPr sz="1275" b="0">
                <a:solidFill>
                  <a:srgbClr val="6D7068"/>
                </a:solidFill>
              </a:rPr>
              <a:t>Audience is concentrated, active, and open to premium wellness introductions.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4763F2-9D8E-4239-B853-F0DA6697E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67200"/>
            <a:ext cx="46672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A30C63C-2868-4968-8A39-11A3E23F4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457700"/>
            <a:ext cx="4248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80908"/>
                </a:solidFill>
              </a:defRPr>
            </a:pPr>
            <a:r>
              <a:rPr sz="1500" b="1">
                <a:solidFill>
                  <a:srgbClr val="080908"/>
                </a:solidFill>
              </a:rPr>
              <a:t>Recovery operators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6B876E-2B4D-41F3-B9DF-04831E4EE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857750"/>
            <a:ext cx="424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31373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7068"/>
                </a:solidFill>
              </a:defRPr>
            </a:pPr>
            <a:r>
              <a:rPr sz="1275" b="0">
                <a:solidFill>
                  <a:srgbClr val="6D7068"/>
                </a:solidFill>
              </a:rPr>
              <a:t>Boda fits around routines where sleep, recovery, and consistency already matter.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6E81046-8A8F-4D06-BF16-99BF86083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267200"/>
            <a:ext cx="46672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4F2ED"/>
          </a:solidFill>
          <a:ln xmlns:a="http://schemas.openxmlformats.org/drawingml/2006/main" w="9525">
            <a:solidFill>
              <a:srgbClr val="DEDB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245C094-9AE8-4316-94B9-29A5E23C8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4457700"/>
            <a:ext cx="4248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80908"/>
                </a:solidFill>
              </a:defRPr>
            </a:pPr>
            <a:r>
              <a:rPr sz="1500" b="1">
                <a:solidFill>
                  <a:srgbClr val="080908"/>
                </a:solidFill>
              </a:rPr>
              <a:t>Warm referrers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0EED44B-A4C3-43AC-B663-93D5B91FF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4857750"/>
            <a:ext cx="424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31373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D7068"/>
                </a:solidFill>
              </a:defRPr>
            </a:pPr>
            <a:r>
              <a:rPr sz="1275" b="0">
                <a:solidFill>
                  <a:srgbClr val="6D7068"/>
                </a:solidFill>
              </a:rPr>
              <a:t>High-trust connectors can introduce suitable people without managing the journey.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1BAB5F-F156-4A89-9FB4-F4B794BA8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562600"/>
            <a:ext cx="10058400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DF3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C1DD0D-BF2A-42A0-8E6C-D8D507474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715000"/>
            <a:ext cx="933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66667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80908"/>
                </a:solidFill>
              </a:defRPr>
            </a:pPr>
            <a:r>
              <a:rPr sz="1350" b="1">
                <a:solidFill>
                  <a:srgbClr val="080908"/>
                </a:solidFill>
              </a:rPr>
              <a:t>The common denominator is trust: partners should already have active audiences who value structured routines.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363EE41-9B7F-4325-8528-76C0E5B73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7068"/>
                </a:solidFill>
              </a:defRPr>
            </a:pPr>
            <a:r>
              <a:rPr sz="975" b="1">
                <a:solidFill>
                  <a:srgbClr val="6D7068"/>
                </a:solidFill>
              </a:rPr>
              <a:t>Boda Health Partner Program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4831AB8-25CA-4633-A35D-A5925EDCB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anchor="t">
            <a:normAutofit fontScale="92308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D7068"/>
                </a:solidFill>
              </a:defRPr>
            </a:pPr>
            <a:r>
              <a:rPr sz="975" b="1">
                <a:solidFill>
                  <a:srgbClr val="6D7068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15510047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2026-07-03T07:31:48.0510000Z</dcterms:created>
  <dcterms:modified xsi:type="dcterms:W3CDTF">2026-07-03T07:31:48.0510000Z</dcterms:modified>
</coreProperties>
</file>